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2A9550-D695-4E9A-B367-FD5AB272B0D8}" v="20" dt="2022-04-04T08:00:03.6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>
      <p:cViewPr>
        <p:scale>
          <a:sx n="72" d="100"/>
          <a:sy n="72" d="100"/>
        </p:scale>
        <p:origin x="11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isy Ash" userId="e3589459-7163-4b2f-9e07-0ba78c209c76" providerId="ADAL" clId="{862A9550-D695-4E9A-B367-FD5AB272B0D8}"/>
    <pc:docChg chg="undo custSel modSld">
      <pc:chgData name="Daisy Ash" userId="e3589459-7163-4b2f-9e07-0ba78c209c76" providerId="ADAL" clId="{862A9550-D695-4E9A-B367-FD5AB272B0D8}" dt="2022-04-04T08:03:36.285" v="2605" actId="113"/>
      <pc:docMkLst>
        <pc:docMk/>
      </pc:docMkLst>
      <pc:sldChg chg="addSp delSp modSp mod">
        <pc:chgData name="Daisy Ash" userId="e3589459-7163-4b2f-9e07-0ba78c209c76" providerId="ADAL" clId="{862A9550-D695-4E9A-B367-FD5AB272B0D8}" dt="2022-04-04T08:03:36.285" v="2605" actId="113"/>
        <pc:sldMkLst>
          <pc:docMk/>
          <pc:sldMk cId="1378800604" sldId="256"/>
        </pc:sldMkLst>
        <pc:graphicFrameChg chg="mod modGraphic">
          <ac:chgData name="Daisy Ash" userId="e3589459-7163-4b2f-9e07-0ba78c209c76" providerId="ADAL" clId="{862A9550-D695-4E9A-B367-FD5AB272B0D8}" dt="2022-04-04T07:57:15.854" v="2101" actId="1076"/>
          <ac:graphicFrameMkLst>
            <pc:docMk/>
            <pc:sldMk cId="1378800604" sldId="256"/>
            <ac:graphicFrameMk id="10" creationId="{00000000-0000-0000-0000-000000000000}"/>
          </ac:graphicFrameMkLst>
        </pc:graphicFrameChg>
        <pc:graphicFrameChg chg="add mod modGraphic">
          <ac:chgData name="Daisy Ash" userId="e3589459-7163-4b2f-9e07-0ba78c209c76" providerId="ADAL" clId="{862A9550-D695-4E9A-B367-FD5AB272B0D8}" dt="2022-04-04T08:00:46.501" v="2262" actId="14100"/>
          <ac:graphicFrameMkLst>
            <pc:docMk/>
            <pc:sldMk cId="1378800604" sldId="256"/>
            <ac:graphicFrameMk id="11" creationId="{E3B91AEE-AB9F-487C-A223-BB726E7E007F}"/>
          </ac:graphicFrameMkLst>
        </pc:graphicFrameChg>
        <pc:graphicFrameChg chg="mod modGraphic">
          <ac:chgData name="Daisy Ash" userId="e3589459-7163-4b2f-9e07-0ba78c209c76" providerId="ADAL" clId="{862A9550-D695-4E9A-B367-FD5AB272B0D8}" dt="2022-04-04T07:54:41.908" v="2046" actId="1076"/>
          <ac:graphicFrameMkLst>
            <pc:docMk/>
            <pc:sldMk cId="1378800604" sldId="256"/>
            <ac:graphicFrameMk id="12" creationId="{00000000-0000-0000-0000-000000000000}"/>
          </ac:graphicFrameMkLst>
        </pc:graphicFrameChg>
        <pc:graphicFrameChg chg="modGraphic">
          <ac:chgData name="Daisy Ash" userId="e3589459-7163-4b2f-9e07-0ba78c209c76" providerId="ADAL" clId="{862A9550-D695-4E9A-B367-FD5AB272B0D8}" dt="2022-04-04T07:54:35.305" v="2045" actId="14734"/>
          <ac:graphicFrameMkLst>
            <pc:docMk/>
            <pc:sldMk cId="1378800604" sldId="256"/>
            <ac:graphicFrameMk id="13" creationId="{00000000-0000-0000-0000-000000000000}"/>
          </ac:graphicFrameMkLst>
        </pc:graphicFrameChg>
        <pc:graphicFrameChg chg="modGraphic">
          <ac:chgData name="Daisy Ash" userId="e3589459-7163-4b2f-9e07-0ba78c209c76" providerId="ADAL" clId="{862A9550-D695-4E9A-B367-FD5AB272B0D8}" dt="2022-04-04T08:03:36.285" v="2605" actId="113"/>
          <ac:graphicFrameMkLst>
            <pc:docMk/>
            <pc:sldMk cId="1378800604" sldId="256"/>
            <ac:graphicFrameMk id="16" creationId="{00000000-0000-0000-0000-000000000000}"/>
          </ac:graphicFrameMkLst>
        </pc:graphicFrameChg>
        <pc:graphicFrameChg chg="mod modGraphic">
          <ac:chgData name="Daisy Ash" userId="e3589459-7163-4b2f-9e07-0ba78c209c76" providerId="ADAL" clId="{862A9550-D695-4E9A-B367-FD5AB272B0D8}" dt="2022-04-04T08:01:10.465" v="2268" actId="1076"/>
          <ac:graphicFrameMkLst>
            <pc:docMk/>
            <pc:sldMk cId="1378800604" sldId="256"/>
            <ac:graphicFrameMk id="17" creationId="{00000000-0000-0000-0000-000000000000}"/>
          </ac:graphicFrameMkLst>
        </pc:graphicFrameChg>
        <pc:graphicFrameChg chg="modGraphic">
          <ac:chgData name="Daisy Ash" userId="e3589459-7163-4b2f-9e07-0ba78c209c76" providerId="ADAL" clId="{862A9550-D695-4E9A-B367-FD5AB272B0D8}" dt="2022-04-04T07:56:57.904" v="2100" actId="20577"/>
          <ac:graphicFrameMkLst>
            <pc:docMk/>
            <pc:sldMk cId="1378800604" sldId="256"/>
            <ac:graphicFrameMk id="18" creationId="{00000000-0000-0000-0000-000000000000}"/>
          </ac:graphicFrameMkLst>
        </pc:graphicFrameChg>
        <pc:graphicFrameChg chg="del mod">
          <ac:chgData name="Daisy Ash" userId="e3589459-7163-4b2f-9e07-0ba78c209c76" providerId="ADAL" clId="{862A9550-D695-4E9A-B367-FD5AB272B0D8}" dt="2022-04-04T07:50:53.489" v="1986" actId="478"/>
          <ac:graphicFrameMkLst>
            <pc:docMk/>
            <pc:sldMk cId="1378800604" sldId="256"/>
            <ac:graphicFrameMk id="19" creationId="{00000000-0000-0000-0000-000000000000}"/>
          </ac:graphicFrameMkLst>
        </pc:graphicFrameChg>
        <pc:graphicFrameChg chg="del mod">
          <ac:chgData name="Daisy Ash" userId="e3589459-7163-4b2f-9e07-0ba78c209c76" providerId="ADAL" clId="{862A9550-D695-4E9A-B367-FD5AB272B0D8}" dt="2022-04-04T07:50:51.517" v="1985" actId="478"/>
          <ac:graphicFrameMkLst>
            <pc:docMk/>
            <pc:sldMk cId="1378800604" sldId="256"/>
            <ac:graphicFrameMk id="20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38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10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29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66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25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81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69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1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52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96DB-6384-459F-96AF-B8EBF5FBFE10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79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296DB-6384-459F-96AF-B8EBF5FBFE10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D29AC-D2FB-4975-B005-3ED22FEFF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68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340" y="-44475"/>
            <a:ext cx="3041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World of Work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836624"/>
              </p:ext>
            </p:extLst>
          </p:nvPr>
        </p:nvGraphicFramePr>
        <p:xfrm>
          <a:off x="3168424" y="4156424"/>
          <a:ext cx="5887575" cy="2639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376">
                  <a:extLst>
                    <a:ext uri="{9D8B030D-6E8A-4147-A177-3AD203B41FA5}">
                      <a16:colId xmlns:a16="http://schemas.microsoft.com/office/drawing/2014/main" val="1978180760"/>
                    </a:ext>
                  </a:extLst>
                </a:gridCol>
                <a:gridCol w="4563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51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Impacts of tourism on the Maasai Mara, Kenya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121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Advantages</a:t>
                      </a:r>
                      <a:r>
                        <a:rPr lang="en-GB" sz="9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9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11% of Kenya’s GDP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comes from tourism.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Tourism has led to areas being 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protected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like the famous 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Maasai Mara National Reserve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this helps to 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protect endangered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animals such as cheetahs.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large number of tourists have been an advantage for the 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local farmers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 Kenya, by creating jobs supplying hotels with food.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9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Infrastructure projects 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such as road improvements have been funded by overseas companies, this has helped local businesses.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5761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Disadvantages </a:t>
                      </a:r>
                      <a:r>
                        <a:rPr lang="en-GB" sz="9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Minibuses are causing severe 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soil erosion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the savannah grassland as they are not sticking to routes, this is having a negative effect on animal habitats.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9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Hot air balloons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create 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shadows 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which can scare animals such as cheetahs, this has affected mating behaviour.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Hotels are using up 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vital water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resources, meaning farmers must go without.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 are 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feeding 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animals, and this is making animals 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dependent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and could impact the food chain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Only 2% of the profit from the Maasai Mara National Reserve returns to the Maasai, much is lost to tour companies.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419510"/>
              </p:ext>
            </p:extLst>
          </p:nvPr>
        </p:nvGraphicFramePr>
        <p:xfrm>
          <a:off x="67528" y="4372865"/>
          <a:ext cx="3028369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989">
                  <a:extLst>
                    <a:ext uri="{9D8B030D-6E8A-4147-A177-3AD203B41FA5}">
                      <a16:colId xmlns:a16="http://schemas.microsoft.com/office/drawing/2014/main" val="2183237911"/>
                    </a:ext>
                  </a:extLst>
                </a:gridCol>
                <a:gridCol w="1808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 of Industry (6)</a:t>
                      </a:r>
                      <a:endParaRPr lang="en-GB" sz="900" i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Footloose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Industries are not tied to a location for its resources.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natural materials 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factors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Workforce availability, transport links, education nearby etc. 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Physical factors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Outskirts of town, room to expand, where the material is grown etc. 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impacts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Jobs, congestion, noise pollution, air pollution etc.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 impacts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pollution, air pollution, animal habitats disrupted etc.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151018"/>
              </p:ext>
            </p:extLst>
          </p:nvPr>
        </p:nvGraphicFramePr>
        <p:xfrm>
          <a:off x="66057" y="2598307"/>
          <a:ext cx="3029840" cy="171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716">
                  <a:extLst>
                    <a:ext uri="{9D8B030D-6E8A-4147-A177-3AD203B41FA5}">
                      <a16:colId xmlns:a16="http://schemas.microsoft.com/office/drawing/2014/main" val="4102257862"/>
                    </a:ext>
                  </a:extLst>
                </a:gridCol>
                <a:gridCol w="2259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351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Employment types </a:t>
                      </a:r>
                      <a:r>
                        <a:rPr lang="en-GB" sz="900" i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1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Jobs involving the collection of raw materials e.g. farming or fishing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420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sector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Jobs that involve the manufacturing of goods in a factory.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1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Tertiary sector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jobs which aid society e.g. teachers or doctors.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696104"/>
                  </a:ext>
                </a:extLst>
              </a:tr>
              <a:tr h="334961">
                <a:tc gridSpan="2">
                  <a:txBody>
                    <a:bodyPr/>
                    <a:lstStyle/>
                    <a:p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Quaternary sector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tech jobs often working in research and development e.g. cancer research.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26459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915203"/>
              </p:ext>
            </p:extLst>
          </p:nvPr>
        </p:nvGraphicFramePr>
        <p:xfrm>
          <a:off x="3168424" y="1581436"/>
          <a:ext cx="3166116" cy="2354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432">
                  <a:extLst>
                    <a:ext uri="{9D8B030D-6E8A-4147-A177-3AD203B41FA5}">
                      <a16:colId xmlns:a16="http://schemas.microsoft.com/office/drawing/2014/main" val="1444566143"/>
                    </a:ext>
                  </a:extLst>
                </a:gridCol>
                <a:gridCol w="2398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Tourism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Tourism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Visiting a location away from permanent residence for a short time.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38297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GB" sz="90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Ecotourism 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sustainable form of tourism aimed at protecting the environment and local cultures.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02786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Consumer spending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total money spent on final goods and services by individuals and households for personal use and enjoyment.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809">
                <a:tc gridSpan="2">
                  <a:txBody>
                    <a:bodyPr/>
                    <a:lstStyle/>
                    <a:p>
                      <a:pPr algn="l"/>
                      <a:r>
                        <a:rPr lang="en-GB" sz="900" i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tourism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tens of thousands of people go to the same resort often at the same time of year.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Tourist stagnation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effect of falling tourism if a resort goes out of fashion leading to economic decline.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628868"/>
              </p:ext>
            </p:extLst>
          </p:nvPr>
        </p:nvGraphicFramePr>
        <p:xfrm>
          <a:off x="66056" y="268689"/>
          <a:ext cx="3029841" cy="22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9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783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Background: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776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Across the</a:t>
                      </a: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world the standard of living and quality of life can be very different.</a:t>
                      </a:r>
                      <a:endParaRPr lang="en-GB" sz="900" b="1" i="1" baseline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 are different job types people can do with differing skill set requirements.</a:t>
                      </a:r>
                      <a:r>
                        <a:rPr lang="en-GB" sz="9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certain jobs are located in particular places and how they impact the local area. </a:t>
                      </a:r>
                      <a:r>
                        <a:rPr lang="en-GB" sz="900" b="1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Differing industries will have different impacts on the local community and the local environment. </a:t>
                      </a:r>
                      <a:r>
                        <a:rPr lang="en-GB" sz="900" b="1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Global tourism has changed over time for varying reasons and the types of tourism have been influenced by development and affluence amongst other factors </a:t>
                      </a:r>
                      <a:r>
                        <a:rPr lang="en-GB" sz="9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(D, E)</a:t>
                      </a:r>
                      <a:endParaRPr lang="en-GB" sz="900" b="1" i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Tourism brings both advantages and disadvantages for the country being visited. </a:t>
                      </a:r>
                      <a:r>
                        <a:rPr lang="en-GB" sz="900" b="1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342924"/>
              </p:ext>
            </p:extLst>
          </p:nvPr>
        </p:nvGraphicFramePr>
        <p:xfrm>
          <a:off x="3168427" y="23657"/>
          <a:ext cx="588757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687">
                  <a:extLst>
                    <a:ext uri="{9D8B030D-6E8A-4147-A177-3AD203B41FA5}">
                      <a16:colId xmlns:a16="http://schemas.microsoft.com/office/drawing/2014/main" val="2323459266"/>
                    </a:ext>
                  </a:extLst>
                </a:gridCol>
                <a:gridCol w="1718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2737">
                  <a:extLst>
                    <a:ext uri="{9D8B030D-6E8A-4147-A177-3AD203B41FA5}">
                      <a16:colId xmlns:a16="http://schemas.microsoft.com/office/drawing/2014/main" val="3818112936"/>
                    </a:ext>
                  </a:extLst>
                </a:gridCol>
              </a:tblGrid>
              <a:tr h="22807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Impacts of industry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029">
                <a:tc gridSpan="2"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Consequences / effects of an action. Can be positive or negative.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GB" sz="10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936439"/>
                  </a:ext>
                </a:extLst>
              </a:tr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impacts (4) </a:t>
                      </a:r>
                      <a:endParaRPr lang="en-GB" sz="900" b="1" i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GB" sz="10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 impacts (5)</a:t>
                      </a:r>
                      <a:endParaRPr lang="en-GB" sz="900" b="1" i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13">
                <a:tc gridSpan="3"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Jobs created.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Congestion from increased vehicles in the area.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Footloose – could leave at any time leaving people unemployed.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9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 prices decrease due to visual pollution.</a:t>
                      </a:r>
                      <a:endParaRPr lang="en-GB" sz="9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GB" sz="10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 / water pollution.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 damaged to create industry.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Deforestation.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Loss of habitats.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Loss of farmland.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3B91AEE-AB9F-487C-A223-BB726E7E0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8054"/>
              </p:ext>
            </p:extLst>
          </p:nvPr>
        </p:nvGraphicFramePr>
        <p:xfrm>
          <a:off x="6453809" y="1581436"/>
          <a:ext cx="2602187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189">
                  <a:extLst>
                    <a:ext uri="{9D8B030D-6E8A-4147-A177-3AD203B41FA5}">
                      <a16:colId xmlns:a16="http://schemas.microsoft.com/office/drawing/2014/main" val="1444566143"/>
                    </a:ext>
                  </a:extLst>
                </a:gridCol>
                <a:gridCol w="2023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Growth of Tourism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Tourism growth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Growth of </a:t>
                      </a: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air travel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meaning more people can go abroad. 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 have more money </a:t>
                      </a: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(disposable cash) 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meaning they can afford holidays abroad. 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 are given </a:t>
                      </a: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more time off work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meaning they have the time to spend a week away.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 expectations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 developed countries, so people save hard to pay for trips abroad.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More advertising,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this means people are encouraged to go on holidays abroad.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382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800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36c6605-b322-41ae-92d4-b4baec53c1b0" xsi:nil="true"/>
    <lcf76f155ced4ddcb4097134ff3c332f xmlns="18999902-e0e1-46b9-8069-9040d1208be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A471AC5934984596652C01BEA8936A" ma:contentTypeVersion="17" ma:contentTypeDescription="Create a new document." ma:contentTypeScope="" ma:versionID="d9f8f79f2c777e84c599a42b416d74fd">
  <xsd:schema xmlns:xsd="http://www.w3.org/2001/XMLSchema" xmlns:xs="http://www.w3.org/2001/XMLSchema" xmlns:p="http://schemas.microsoft.com/office/2006/metadata/properties" xmlns:ns2="18999902-e0e1-46b9-8069-9040d1208bed" xmlns:ns3="936c6605-b322-41ae-92d4-b4baec53c1b0" targetNamespace="http://schemas.microsoft.com/office/2006/metadata/properties" ma:root="true" ma:fieldsID="5b1cacf470131f2553bb6c142ec2b233" ns2:_="" ns3:_="">
    <xsd:import namespace="18999902-e0e1-46b9-8069-9040d1208bed"/>
    <xsd:import namespace="936c6605-b322-41ae-92d4-b4baec53c1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99902-e0e1-46b9-8069-9040d1208b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a08bdaf-0691-4238-9328-b63d458f0b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c6605-b322-41ae-92d4-b4baec53c1b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8659fdb-c6cf-4a2b-9a69-1ace91dbd847}" ma:internalName="TaxCatchAll" ma:showField="CatchAllData" ma:web="936c6605-b322-41ae-92d4-b4baec53c1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6EB4F2-C330-4A70-B4C5-2DE45EB9133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81BC269-ABE9-4D49-A93D-32B66FDBEA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BA125A-0806-4A1B-B2B7-61B4F008B1B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22240</TotalTime>
  <Words>720</Words>
  <Application>Microsoft Office PowerPoint</Application>
  <PresentationFormat>On-screen Show (4:3)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Brittney Jackson</dc:creator>
  <cp:lastModifiedBy>Daisy Ash</cp:lastModifiedBy>
  <cp:revision>120</cp:revision>
  <cp:lastPrinted>2018-09-03T11:09:19Z</cp:lastPrinted>
  <dcterms:created xsi:type="dcterms:W3CDTF">2018-07-18T11:46:12Z</dcterms:created>
  <dcterms:modified xsi:type="dcterms:W3CDTF">2022-04-04T08:03:47Z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0x010100E7A471AC5934984596652C01BEA8936A</vt:lpwstr>
  </property>
  <property fmtid="{D5CDD505-2E9C-101B-9397-08002B2CF9AE}" pid="3" name="Order">
    <vt:r8>159400</vt:r8>
  </property>
</Properties>
</file>